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87" r:id="rId9"/>
    <p:sldId id="270" r:id="rId10"/>
    <p:sldId id="288" r:id="rId11"/>
    <p:sldId id="289" r:id="rId12"/>
    <p:sldId id="29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44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E2E20-7819-4E0A-999B-21CEEB6B74AE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3392-C423-4AF3-9248-75AEFF78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2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52E05E54-7D95-4B82-A1CC-72A6C64AFB91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2110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76089A-45BE-411A-B4D2-61E1851102F2}" type="slidenum">
              <a:rPr lang="en-US" alt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en-US" alt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0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sat/dbnet_en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wpsaf.eu/site/monitoring/db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o2016_powerpoint_standard_v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0800" y="496389"/>
            <a:ext cx="8686800" cy="1184366"/>
          </a:xfrm>
        </p:spPr>
        <p:txBody>
          <a:bodyPr>
            <a:normAutofit/>
          </a:bodyPr>
          <a:lstStyle/>
          <a:p>
            <a:r>
              <a:rPr lang="en-GB" sz="4000" dirty="0" err="1">
                <a:solidFill>
                  <a:srgbClr val="0070C0"/>
                </a:solidFill>
              </a:rPr>
              <a:t>DBNet</a:t>
            </a:r>
            <a:r>
              <a:rPr lang="en-GB" sz="4000" dirty="0">
                <a:solidFill>
                  <a:srgbClr val="0070C0"/>
                </a:solidFill>
              </a:rPr>
              <a:t> – Status and Plans</a:t>
            </a:r>
            <a:endParaRPr lang="en-US" altLang="en-US" sz="4000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656" y="1827256"/>
            <a:ext cx="8610600" cy="19681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accent1"/>
                </a:solidFill>
              </a:rPr>
              <a:t>On behalf of </a:t>
            </a:r>
            <a:r>
              <a:rPr lang="en-US" altLang="en-US" sz="1800" dirty="0" err="1">
                <a:solidFill>
                  <a:schemeClr val="accent1"/>
                </a:solidFill>
              </a:rPr>
              <a:t>DBNet</a:t>
            </a:r>
            <a:r>
              <a:rPr lang="en-US" altLang="en-US" sz="1800" dirty="0">
                <a:solidFill>
                  <a:schemeClr val="accent1"/>
                </a:solidFill>
              </a:rPr>
              <a:t> Coordination Group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accent1"/>
                </a:solidFill>
              </a:rPr>
              <a:t>Chairman: Pascal Brunel, Meteo-France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fr-CH" altLang="en-US" sz="1800" dirty="0">
                <a:solidFill>
                  <a:schemeClr val="accent1"/>
                </a:solidFill>
              </a:rPr>
              <a:t>GODEX-NWP, 16-19 May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0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ikael\AppData\Local\Microsoft\Windows\INetCache\Content.Word\ProcessingPackages-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9387" cy="838200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Météo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-France </a:t>
            </a:r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Lannion’s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role concerning </a:t>
            </a:r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DBNet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Ellipse 1"/>
          <p:cNvSpPr/>
          <p:nvPr/>
        </p:nvSpPr>
        <p:spPr>
          <a:xfrm>
            <a:off x="142875" y="1195917"/>
            <a:ext cx="1301750" cy="46355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495317" y="2779023"/>
            <a:ext cx="1139777" cy="9144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20641" y="3115546"/>
            <a:ext cx="965086" cy="123753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54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ikael\AppData\Local\Microsoft\Windows\INetCache\Content.Word\ProcessingPackages-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9387" cy="838200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Météo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-France </a:t>
            </a:r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Lannion’s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role concerning </a:t>
            </a:r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DBNet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5317" y="2779023"/>
            <a:ext cx="1139777" cy="9144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20641" y="3115546"/>
            <a:ext cx="965086" cy="1237534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95318" y="1623871"/>
            <a:ext cx="4224074" cy="94925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IASI </a:t>
            </a:r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processing</a:t>
            </a:r>
            <a:r>
              <a:rPr lang="fr-FR" dirty="0"/>
              <a:t> for local stations</a:t>
            </a:r>
          </a:p>
          <a:p>
            <a:r>
              <a:rPr lang="fr-FR" dirty="0"/>
              <a:t>Port of EUMETSAT </a:t>
            </a:r>
            <a:r>
              <a:rPr lang="fr-FR" dirty="0" err="1"/>
              <a:t>operational</a:t>
            </a:r>
            <a:r>
              <a:rPr lang="fr-FR" dirty="0"/>
              <a:t> software to Linux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64368" y="4485602"/>
            <a:ext cx="4268814" cy="1477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AVHRR calibration</a:t>
            </a:r>
          </a:p>
          <a:p>
            <a:r>
              <a:rPr lang="fr-FR" dirty="0"/>
              <a:t>Satellite and data navigation</a:t>
            </a:r>
          </a:p>
          <a:p>
            <a:r>
              <a:rPr lang="fr-FR" dirty="0"/>
              <a:t>Instrument </a:t>
            </a:r>
            <a:r>
              <a:rPr lang="fr-FR" dirty="0" err="1"/>
              <a:t>mapping</a:t>
            </a:r>
            <a:endParaRPr lang="fr-FR" dirty="0"/>
          </a:p>
          <a:p>
            <a:r>
              <a:rPr lang="fr-FR" dirty="0"/>
              <a:t>Imager </a:t>
            </a:r>
            <a:r>
              <a:rPr lang="fr-FR" dirty="0" err="1"/>
              <a:t>cloud</a:t>
            </a:r>
            <a:r>
              <a:rPr lang="fr-FR" dirty="0"/>
              <a:t> </a:t>
            </a:r>
            <a:r>
              <a:rPr lang="fr-FR" dirty="0" err="1"/>
              <a:t>mask</a:t>
            </a:r>
            <a:r>
              <a:rPr lang="fr-FR" dirty="0"/>
              <a:t> for </a:t>
            </a:r>
            <a:r>
              <a:rPr lang="fr-FR" dirty="0" err="1"/>
              <a:t>imagers</a:t>
            </a:r>
            <a:r>
              <a:rPr lang="fr-FR" dirty="0"/>
              <a:t> (AVHRR, VIIRS)</a:t>
            </a:r>
          </a:p>
        </p:txBody>
      </p:sp>
    </p:spTree>
    <p:extLst>
      <p:ext uri="{BB962C8B-B14F-4D97-AF65-F5344CB8AC3E}">
        <p14:creationId xmlns:p14="http://schemas.microsoft.com/office/powerpoint/2010/main" val="309768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ikael\AppData\Local\Microsoft\Windows\INetCache\Content.Word\ProcessingPackages-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9387" cy="838200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Météo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-France </a:t>
            </a:r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Lannion’s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role concerning </a:t>
            </a:r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DBNet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Ellipse 1"/>
          <p:cNvSpPr/>
          <p:nvPr/>
        </p:nvSpPr>
        <p:spPr>
          <a:xfrm>
            <a:off x="142875" y="1195917"/>
            <a:ext cx="1301750" cy="46355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98960" y="1195917"/>
            <a:ext cx="6545579" cy="39703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4 LEO stations </a:t>
            </a:r>
            <a:r>
              <a:rPr lang="fr-FR" dirty="0" err="1"/>
              <a:t>around</a:t>
            </a:r>
            <a:r>
              <a:rPr lang="fr-FR" dirty="0"/>
              <a:t> the world </a:t>
            </a:r>
            <a:r>
              <a:rPr lang="fr-FR" dirty="0" err="1"/>
              <a:t>with</a:t>
            </a:r>
            <a:r>
              <a:rPr lang="fr-FR" dirty="0"/>
              <a:t> L/X </a:t>
            </a:r>
            <a:r>
              <a:rPr lang="fr-FR" dirty="0" err="1"/>
              <a:t>antennas</a:t>
            </a:r>
            <a:r>
              <a:rPr lang="fr-FR" dirty="0"/>
              <a:t> all </a:t>
            </a:r>
            <a:r>
              <a:rPr lang="fr-FR" dirty="0" err="1"/>
              <a:t>managed</a:t>
            </a:r>
            <a:r>
              <a:rPr lang="fr-FR" dirty="0"/>
              <a:t> by CMS Lannion. May 2017</a:t>
            </a: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Lannion 2 </a:t>
            </a:r>
            <a:r>
              <a:rPr lang="fr-FR" dirty="0" err="1"/>
              <a:t>antennas</a:t>
            </a:r>
            <a:r>
              <a:rPr lang="fr-FR" dirty="0"/>
              <a:t> (via EUMETSAT)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Papeete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Saint Denis (via EUMETSAT)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Cayenne (no </a:t>
            </a:r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processing</a:t>
            </a:r>
            <a:r>
              <a:rPr lang="fr-FR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Nouméa </a:t>
            </a:r>
            <a:r>
              <a:rPr lang="fr-FR" dirty="0" err="1"/>
              <a:t>under</a:t>
            </a:r>
            <a:r>
              <a:rPr lang="fr-FR" dirty="0"/>
              <a:t> discussion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 descr="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 b="4"/>
          <a:stretch/>
        </p:blipFill>
        <p:spPr>
          <a:xfrm>
            <a:off x="2115440" y="3614400"/>
            <a:ext cx="6571360" cy="32436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792870" y="5035826"/>
            <a:ext cx="651565" cy="563218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657009" y="5549808"/>
            <a:ext cx="651565" cy="563218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134140" y="5433390"/>
            <a:ext cx="651565" cy="563218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398960" y="5549808"/>
            <a:ext cx="651565" cy="563218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674140" y="4183269"/>
            <a:ext cx="651565" cy="563218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4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9387" cy="838200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DBNet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Coverage</a:t>
            </a:r>
            <a:endParaRPr lang="en-GB" sz="28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02" y="990600"/>
            <a:ext cx="4438898" cy="250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Current</a:t>
            </a:r>
            <a:r>
              <a:rPr lang="fr-CH" dirty="0"/>
              <a:t> network - Khabarovsk </a:t>
            </a:r>
            <a:r>
              <a:rPr lang="fr-CH" dirty="0" err="1"/>
              <a:t>added</a:t>
            </a:r>
            <a:r>
              <a:rPr lang="fr-CH" dirty="0"/>
              <a:t> in Sep 2016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1210" y="3810537"/>
            <a:ext cx="2264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New NOAA Real time Network </a:t>
            </a:r>
            <a:r>
              <a:rPr lang="fr-CH" dirty="0" err="1"/>
              <a:t>was</a:t>
            </a:r>
            <a:r>
              <a:rPr lang="fr-CH" dirty="0"/>
              <a:t> </a:t>
            </a:r>
            <a:r>
              <a:rPr lang="fr-CH" dirty="0" err="1"/>
              <a:t>fully</a:t>
            </a:r>
            <a:r>
              <a:rPr lang="fr-CH" dirty="0"/>
              <a:t> </a:t>
            </a:r>
            <a:r>
              <a:rPr lang="fr-CH" dirty="0" err="1"/>
              <a:t>integrated</a:t>
            </a:r>
            <a:r>
              <a:rPr lang="fr-CH" dirty="0"/>
              <a:t> in </a:t>
            </a:r>
            <a:r>
              <a:rPr lang="fr-CH" dirty="0" err="1"/>
              <a:t>DBNet</a:t>
            </a:r>
            <a:r>
              <a:rPr lang="fr-CH" dirty="0"/>
              <a:t> by end-2016 (</a:t>
            </a:r>
            <a:r>
              <a:rPr lang="fr-CH" dirty="0" err="1"/>
              <a:t>pending</a:t>
            </a:r>
            <a:r>
              <a:rPr lang="fr-CH" dirty="0"/>
              <a:t> GTS distribution)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24262" y="3599189"/>
            <a:ext cx="3581400" cy="2454022"/>
            <a:chOff x="3657600" y="3742730"/>
            <a:chExt cx="3581400" cy="24540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7268" y="3742730"/>
              <a:ext cx="3241732" cy="245402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657600" y="5257800"/>
              <a:ext cx="990600" cy="838200"/>
            </a:xfrm>
            <a:prstGeom prst="ellipse">
              <a:avLst/>
            </a:prstGeom>
            <a:solidFill>
              <a:srgbClr val="437C9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600" dirty="0"/>
                <a:t>Guam</a:t>
              </a:r>
              <a:endParaRPr 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4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50"/>
          </a:xfrm>
        </p:spPr>
        <p:txBody>
          <a:bodyPr>
            <a:normAutofit fontScale="90000"/>
          </a:bodyPr>
          <a:lstStyle/>
          <a:p>
            <a:r>
              <a:rPr lang="en-GB" dirty="0"/>
              <a:t>Coverage extension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62023"/>
            <a:ext cx="6778603" cy="50380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7541" y="6356350"/>
            <a:ext cx="421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Operational as of end-2016</a:t>
            </a:r>
          </a:p>
        </p:txBody>
      </p:sp>
    </p:spTree>
    <p:extLst>
      <p:ext uri="{BB962C8B-B14F-4D97-AF65-F5344CB8AC3E}">
        <p14:creationId xmlns:p14="http://schemas.microsoft.com/office/powerpoint/2010/main" val="337871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DBNet</a:t>
            </a:r>
            <a:r>
              <a:rPr lang="en-GB" dirty="0"/>
              <a:t> Coverage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24" y="1134434"/>
            <a:ext cx="7224751" cy="52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6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DBNet</a:t>
            </a:r>
            <a:r>
              <a:rPr lang="en-GB" dirty="0"/>
              <a:t> Coverage Extension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196" y="1268736"/>
            <a:ext cx="6892031" cy="47127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1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Non-NWP application: Hurricane data from </a:t>
            </a:r>
            <a:r>
              <a:rPr lang="en-GB" sz="2800" dirty="0" err="1"/>
              <a:t>DBNet</a:t>
            </a:r>
            <a:endParaRPr lang="en-GB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066801"/>
            <a:ext cx="6858000" cy="49164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1524000"/>
            <a:ext cx="205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AMSR-2 and VIIRS  delivered from </a:t>
            </a:r>
            <a:r>
              <a:rPr lang="en-GB" sz="2000" dirty="0" err="1"/>
              <a:t>DBNet</a:t>
            </a:r>
            <a:r>
              <a:rPr lang="en-GB" sz="2000" dirty="0"/>
              <a:t> antenna in Miami</a:t>
            </a:r>
          </a:p>
          <a:p>
            <a:pPr marL="285750" indent="-285750">
              <a:buFontTx/>
              <a:buChar char="-"/>
            </a:pPr>
            <a:r>
              <a:rPr lang="en-GB" sz="2000" dirty="0" err="1"/>
              <a:t>DBNet</a:t>
            </a:r>
            <a:r>
              <a:rPr lang="en-GB" sz="2000" dirty="0"/>
              <a:t> processed ASCAT under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5501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End-to-end timeliness: AMSU-A@NCEP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75051"/>
            <a:ext cx="7453312" cy="48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End-to-end timeliness: </a:t>
            </a:r>
            <a:r>
              <a:rPr lang="en-GB" dirty="0" err="1"/>
              <a:t>CrIS@NCEP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338262"/>
            <a:ext cx="81438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6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2088"/>
            <a:ext cx="7131050" cy="6461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GB" altLang="fr-FR" sz="3200" b="1" noProof="0" dirty="0" err="1"/>
              <a:t>DBNet</a:t>
            </a:r>
            <a:r>
              <a:rPr lang="en-GB" altLang="fr-FR" sz="3200" b="1" noProof="0" dirty="0"/>
              <a:t> concept and objectives </a:t>
            </a:r>
          </a:p>
        </p:txBody>
      </p:sp>
      <p:sp>
        <p:nvSpPr>
          <p:cNvPr id="423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089" y="1440656"/>
            <a:ext cx="8675687" cy="2584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fr-FR" sz="2000" noProof="0" dirty="0">
                <a:latin typeface="Arial Narrow" panose="020B0606020202030204" pitchFamily="34" charset="0"/>
              </a:rPr>
              <a:t>Global availability of near real-time LEO data received by a collection of Direct Broadcast stations distributed around the world</a:t>
            </a:r>
          </a:p>
          <a:p>
            <a:pPr>
              <a:lnSpc>
                <a:spcPct val="90000"/>
              </a:lnSpc>
            </a:pPr>
            <a:r>
              <a:rPr lang="en-GB" altLang="fr-FR" sz="2000" noProof="0" dirty="0">
                <a:latin typeface="Arial Narrow" panose="020B0606020202030204" pitchFamily="34" charset="0"/>
              </a:rPr>
              <a:t>Ensuring global consistency by using common software (i.e. AAPP), standardized coding and file naming, and quality </a:t>
            </a:r>
            <a:r>
              <a:rPr lang="en-GB" altLang="fr-FR" sz="2000" dirty="0">
                <a:latin typeface="Arial Narrow" panose="020B0606020202030204" pitchFamily="34" charset="0"/>
              </a:rPr>
              <a:t>monitoring</a:t>
            </a:r>
            <a:endParaRPr lang="en-GB" altLang="fr-FR" sz="2000" noProof="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fr-FR" sz="2000" dirty="0">
                <a:latin typeface="Arial Narrow" panose="020B0606020202030204" pitchFamily="34" charset="0"/>
              </a:rPr>
              <a:t>Dissemination by the WMO Information System (primarily GTS)</a:t>
            </a:r>
          </a:p>
          <a:p>
            <a:pPr>
              <a:lnSpc>
                <a:spcPct val="90000"/>
              </a:lnSpc>
            </a:pPr>
            <a:r>
              <a:rPr lang="en-GB" altLang="fr-FR" sz="2000" dirty="0">
                <a:latin typeface="Arial Narrow" panose="020B0606020202030204" pitchFamily="34" charset="0"/>
              </a:rPr>
              <a:t>Coordinated by WMO </a:t>
            </a:r>
            <a:r>
              <a:rPr lang="en-GB" altLang="fr-FR" sz="2000">
                <a:latin typeface="Arial Narrow" panose="020B0606020202030204" pitchFamily="34" charset="0"/>
              </a:rPr>
              <a:t>Space Programme</a:t>
            </a:r>
            <a:endParaRPr lang="en-GB" altLang="fr-FR" sz="2000" dirty="0">
              <a:latin typeface="Arial Narrow" panose="020B0606020202030204" pitchFamily="34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643313"/>
            <a:ext cx="4500562" cy="1614487"/>
          </a:xfrm>
          <a:gradFill rotWithShape="1">
            <a:gsLst>
              <a:gs pos="0">
                <a:srgbClr val="C1E7FF"/>
              </a:gs>
              <a:gs pos="50000">
                <a:schemeClr val="bg1"/>
              </a:gs>
              <a:gs pos="100000">
                <a:srgbClr val="C1E7FF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altLang="fr-FR" sz="2400" noProof="0" dirty="0"/>
              <a:t>Initial goal established:</a:t>
            </a:r>
            <a:br>
              <a:rPr lang="en-GB" altLang="fr-FR" sz="2400" noProof="0" dirty="0"/>
            </a:br>
            <a:r>
              <a:rPr lang="en-GB" altLang="fr-FR" sz="2400" dirty="0"/>
              <a:t>NOAA and </a:t>
            </a:r>
            <a:r>
              <a:rPr lang="en-GB" altLang="fr-FR" sz="2400" dirty="0" err="1"/>
              <a:t>Metop</a:t>
            </a:r>
            <a:r>
              <a:rPr lang="en-GB" altLang="fr-FR" sz="2400" dirty="0"/>
              <a:t> ATOVS </a:t>
            </a:r>
            <a:r>
              <a:rPr lang="en-GB" altLang="fr-FR" sz="2400" noProof="0" dirty="0"/>
              <a:t>(L1b)</a:t>
            </a:r>
            <a:br>
              <a:rPr lang="en-GB" altLang="fr-FR" sz="2400" noProof="0" dirty="0"/>
            </a:br>
            <a:r>
              <a:rPr lang="en-GB" altLang="fr-FR" sz="2400" noProof="0" dirty="0"/>
              <a:t>from 90% of the globe </a:t>
            </a:r>
            <a:br>
              <a:rPr lang="en-GB" altLang="fr-FR" sz="2400" noProof="0" dirty="0"/>
            </a:br>
            <a:r>
              <a:rPr lang="en-GB" altLang="fr-FR" sz="2400" noProof="0" dirty="0"/>
              <a:t>available on the GTS in 30 min </a:t>
            </a:r>
            <a:endParaRPr lang="en-GB" altLang="fr-FR" sz="2400" noProof="0" dirty="0">
              <a:latin typeface="Arial" charset="0"/>
            </a:endParaRPr>
          </a:p>
        </p:txBody>
      </p:sp>
      <p:sp>
        <p:nvSpPr>
          <p:cNvPr id="423941" name="Text Box 6"/>
          <p:cNvSpPr txBox="1">
            <a:spLocks noChangeArrowheads="1"/>
          </p:cNvSpPr>
          <p:nvPr/>
        </p:nvSpPr>
        <p:spPr bwMode="auto">
          <a:xfrm>
            <a:off x="4716463" y="587057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0">
                <a:latin typeface="Arial Narrow" pitchFamily="34" charset="0"/>
              </a:rPr>
              <a:t>ATOVS= HIRS, AMSU-A, AMSU-B, MHS</a:t>
            </a:r>
            <a:endParaRPr lang="en-US" b="0"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" y="3479352"/>
            <a:ext cx="4494214" cy="2247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1216" y="5627380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Status August 2016</a:t>
            </a:r>
          </a:p>
        </p:txBody>
      </p:sp>
    </p:spTree>
    <p:extLst>
      <p:ext uri="{BB962C8B-B14F-4D97-AF65-F5344CB8AC3E}">
        <p14:creationId xmlns:p14="http://schemas.microsoft.com/office/powerpoint/2010/main" val="249702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Challenge: Transition SRNWP -&gt; </a:t>
            </a:r>
            <a:r>
              <a:rPr lang="en-GB" sz="3200" dirty="0" err="1"/>
              <a:t>Nowcasting</a:t>
            </a:r>
            <a:r>
              <a:rPr lang="en-GB" sz="3200" dirty="0"/>
              <a:t> NWP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1024" y="2209800"/>
            <a:ext cx="4506824" cy="286257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199" y="1628775"/>
            <a:ext cx="4316413" cy="332422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Baseline SRNWP system with 1 hour </a:t>
            </a:r>
            <a:r>
              <a:rPr lang="en-GB" sz="2400" dirty="0" err="1"/>
              <a:t>cutoff</a:t>
            </a:r>
            <a:endParaRPr lang="en-GB" sz="2400" dirty="0"/>
          </a:p>
          <a:p>
            <a:r>
              <a:rPr lang="en-GB" sz="2400" dirty="0"/>
              <a:t>/PI is very short (10 min) </a:t>
            </a:r>
            <a:r>
              <a:rPr lang="en-GB" sz="2400" dirty="0" err="1"/>
              <a:t>cutoff</a:t>
            </a:r>
            <a:r>
              <a:rPr lang="en-GB" sz="2400" dirty="0"/>
              <a:t> system providing forecasters immediate analysis and very short term (6h) forecast </a:t>
            </a:r>
          </a:p>
          <a:p>
            <a:r>
              <a:rPr lang="en-GB" sz="2400" dirty="0"/>
              <a:t>Alternative to radar image extrapolation</a:t>
            </a:r>
          </a:p>
          <a:p>
            <a:r>
              <a:rPr lang="en-GB" sz="2400" dirty="0"/>
              <a:t>Challenge to future satellite data timeliness for GEO and LEO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1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Implementation challenges for new </a:t>
            </a:r>
            <a:r>
              <a:rPr lang="en-GB" b="1" dirty="0" err="1"/>
              <a:t>DBNet</a:t>
            </a:r>
            <a:r>
              <a:rPr lang="en-GB" b="1" dirty="0"/>
              <a:t> Services (IASI, </a:t>
            </a:r>
            <a:r>
              <a:rPr lang="en-GB" b="1" dirty="0" err="1"/>
              <a:t>CrIS</a:t>
            </a:r>
            <a:r>
              <a:rPr lang="en-GB" b="1" dirty="0"/>
              <a:t>, HIRAS)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25767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High telecommunication impact</a:t>
            </a:r>
            <a:endParaRPr lang="en-GB" sz="2400" dirty="0"/>
          </a:p>
          <a:p>
            <a:r>
              <a:rPr lang="en-GB" sz="2800" dirty="0" err="1"/>
              <a:t>Requires</a:t>
            </a:r>
            <a:r>
              <a:rPr lang="en-GB" sz="2800" dirty="0"/>
              <a:t> </a:t>
            </a:r>
            <a:r>
              <a:rPr lang="en-GB" sz="2800" dirty="0" err="1"/>
              <a:t>trade</a:t>
            </a:r>
            <a:r>
              <a:rPr lang="en-GB" sz="2800" dirty="0"/>
              <a:t>-off and </a:t>
            </a:r>
            <a:r>
              <a:rPr lang="en-GB" sz="2800" dirty="0" err="1"/>
              <a:t>optimization</a:t>
            </a:r>
            <a:endParaRPr lang="en-GB" sz="2800" dirty="0"/>
          </a:p>
          <a:p>
            <a:pPr lvl="1"/>
            <a:r>
              <a:rPr lang="en-GB" sz="2400" dirty="0"/>
              <a:t>Network design</a:t>
            </a:r>
          </a:p>
          <a:p>
            <a:pPr lvl="1"/>
            <a:r>
              <a:rPr lang="en-GB" sz="2400" dirty="0"/>
              <a:t>Operating mode</a:t>
            </a:r>
          </a:p>
          <a:p>
            <a:pPr lvl="1"/>
            <a:r>
              <a:rPr lang="en-GB" sz="2400" dirty="0"/>
              <a:t>Product contents</a:t>
            </a:r>
          </a:p>
          <a:p>
            <a:pPr lvl="1"/>
            <a:r>
              <a:rPr lang="en-GB" sz="2400" dirty="0"/>
              <a:t>GTS capacity planning</a:t>
            </a:r>
          </a:p>
          <a:p>
            <a:pPr lvl="1"/>
            <a:r>
              <a:rPr lang="en-GB" sz="2400" dirty="0"/>
              <a:t>Has to be addressed globally and regionally (Use optimized regional solutions where possible)</a:t>
            </a:r>
          </a:p>
          <a:p>
            <a:pPr lvl="1"/>
            <a:r>
              <a:rPr lang="en-GB" sz="2400" dirty="0"/>
              <a:t>Dialogue with capacity planning process still limited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72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DBNet</a:t>
            </a:r>
            <a:r>
              <a:rPr lang="en-GB" sz="2800" dirty="0"/>
              <a:t> data traffic analysis:</a:t>
            </a:r>
            <a:br>
              <a:rPr lang="en-GB" sz="2800" dirty="0"/>
            </a:br>
            <a:r>
              <a:rPr lang="en-GB" sz="2800" dirty="0"/>
              <a:t>Current data rates from 39 RARS/ ATOVS stations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" y="1600200"/>
            <a:ext cx="852404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2590800"/>
            <a:ext cx="18288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39 active stations</a:t>
            </a:r>
          </a:p>
          <a:p>
            <a:r>
              <a:rPr lang="fr-CH" dirty="0"/>
              <a:t>Daily 560 MB</a:t>
            </a:r>
          </a:p>
          <a:p>
            <a:r>
              <a:rPr lang="fr-CH" dirty="0" err="1"/>
              <a:t>Peak</a:t>
            </a:r>
            <a:r>
              <a:rPr lang="fr-CH" dirty="0"/>
              <a:t> 150 kbps</a:t>
            </a:r>
          </a:p>
          <a:p>
            <a:r>
              <a:rPr lang="fr-CH" dirty="0" err="1"/>
              <a:t>Mean</a:t>
            </a:r>
            <a:r>
              <a:rPr lang="fr-CH" dirty="0"/>
              <a:t>  52 kbps</a:t>
            </a:r>
          </a:p>
        </p:txBody>
      </p:sp>
    </p:spTree>
    <p:extLst>
      <p:ext uri="{BB962C8B-B14F-4D97-AF65-F5344CB8AC3E}">
        <p14:creationId xmlns:p14="http://schemas.microsoft.com/office/powerpoint/2010/main" val="4283532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DBNet</a:t>
            </a:r>
            <a:r>
              <a:rPr lang="en-GB" dirty="0"/>
              <a:t> data traffic projection: </a:t>
            </a:r>
            <a:br>
              <a:rPr lang="en-GB" dirty="0"/>
            </a:br>
            <a:r>
              <a:rPr lang="en-GB" dirty="0"/>
              <a:t>(1) 28 stations   IASI-</a:t>
            </a:r>
            <a:r>
              <a:rPr lang="en-GB" dirty="0" err="1"/>
              <a:t>CrIS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7530"/>
            <a:ext cx="7772400" cy="426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6600" y="2426877"/>
            <a:ext cx="1905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28 stations</a:t>
            </a:r>
            <a:br>
              <a:rPr lang="fr-CH" dirty="0"/>
            </a:br>
            <a:r>
              <a:rPr lang="fr-CH" dirty="0" err="1"/>
              <a:t>Peak</a:t>
            </a:r>
            <a:r>
              <a:rPr lang="fr-CH" dirty="0"/>
              <a:t>   1517  kbps</a:t>
            </a:r>
            <a:br>
              <a:rPr lang="fr-CH" dirty="0"/>
            </a:br>
            <a:r>
              <a:rPr lang="fr-CH" dirty="0" err="1"/>
              <a:t>Mean</a:t>
            </a:r>
            <a:r>
              <a:rPr lang="fr-CH" dirty="0"/>
              <a:t>:  261 kbps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8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DBNet</a:t>
            </a:r>
            <a:r>
              <a:rPr lang="en-GB" dirty="0"/>
              <a:t> data traffic projection:</a:t>
            </a:r>
            <a:br>
              <a:rPr lang="en-GB" dirty="0"/>
            </a:br>
            <a:r>
              <a:rPr lang="en-GB" dirty="0"/>
              <a:t> (2) 47 stations – IASI-</a:t>
            </a:r>
            <a:r>
              <a:rPr lang="en-GB" dirty="0" err="1"/>
              <a:t>CrIS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848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6600" y="2286000"/>
            <a:ext cx="1905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47 stations</a:t>
            </a:r>
            <a:br>
              <a:rPr lang="fr-CH" dirty="0"/>
            </a:br>
            <a:r>
              <a:rPr lang="fr-CH" dirty="0" err="1"/>
              <a:t>Peak</a:t>
            </a:r>
            <a:r>
              <a:rPr lang="fr-CH" dirty="0"/>
              <a:t>   1517  kbps</a:t>
            </a:r>
            <a:br>
              <a:rPr lang="fr-CH" dirty="0"/>
            </a:br>
            <a:r>
              <a:rPr lang="fr-CH" dirty="0" err="1"/>
              <a:t>Mean</a:t>
            </a:r>
            <a:r>
              <a:rPr lang="fr-CH" dirty="0"/>
              <a:t>:  425 kbps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61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50947" cy="841098"/>
          </a:xfrm>
        </p:spPr>
        <p:txBody>
          <a:bodyPr>
            <a:noAutofit/>
          </a:bodyPr>
          <a:lstStyle/>
          <a:p>
            <a:r>
              <a:rPr lang="en-GB" sz="3600" dirty="0" err="1"/>
              <a:t>DBNet</a:t>
            </a:r>
            <a:r>
              <a:rPr lang="en-GB" sz="3600" dirty="0"/>
              <a:t> data traffic projection: </a:t>
            </a:r>
            <a:br>
              <a:rPr lang="en-GB" sz="3600" dirty="0"/>
            </a:br>
            <a:r>
              <a:rPr lang="en-GB" sz="3600" dirty="0"/>
              <a:t>(3) 48 stations – IASI-</a:t>
            </a:r>
            <a:r>
              <a:rPr lang="en-GB" sz="3600" dirty="0" err="1"/>
              <a:t>CrIS</a:t>
            </a:r>
            <a:r>
              <a:rPr lang="en-GB" sz="3600" dirty="0"/>
              <a:t>-HIRAS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9353"/>
            <a:ext cx="7848600" cy="426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900" y="905470"/>
            <a:ext cx="1905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48 stations</a:t>
            </a:r>
            <a:br>
              <a:rPr lang="fr-CH" dirty="0"/>
            </a:br>
            <a:r>
              <a:rPr lang="fr-CH" dirty="0" err="1"/>
              <a:t>Peak</a:t>
            </a:r>
            <a:r>
              <a:rPr lang="fr-CH" dirty="0"/>
              <a:t>   1775  kbps</a:t>
            </a:r>
            <a:br>
              <a:rPr lang="fr-CH" dirty="0"/>
            </a:br>
            <a:r>
              <a:rPr lang="fr-CH" dirty="0" err="1"/>
              <a:t>Mean</a:t>
            </a:r>
            <a:r>
              <a:rPr lang="fr-CH" dirty="0"/>
              <a:t>:  588 kbps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1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High priority </a:t>
            </a:r>
            <a:r>
              <a:rPr lang="en-GB" sz="3200" dirty="0" err="1"/>
              <a:t>DBNet</a:t>
            </a:r>
            <a:r>
              <a:rPr lang="en-GB" sz="3200" dirty="0"/>
              <a:t> activities in the coming years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3479"/>
            <a:ext cx="7772400" cy="4467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1600" dirty="0"/>
          </a:p>
          <a:p>
            <a:pPr lvl="0"/>
            <a:r>
              <a:rPr lang="en-GB" sz="1800" dirty="0"/>
              <a:t>Consolidate the existing network for IR/MW sounding services, solving specific local problems</a:t>
            </a:r>
          </a:p>
          <a:p>
            <a:pPr lvl="0"/>
            <a:r>
              <a:rPr lang="en-GB" sz="1800" dirty="0"/>
              <a:t>Complete the infrastructure for Metop and S-NPP/JPSS</a:t>
            </a:r>
          </a:p>
          <a:p>
            <a:pPr lvl="0"/>
            <a:r>
              <a:rPr lang="en-GB" sz="1800" dirty="0"/>
              <a:t>Implement consistent monitoring of </a:t>
            </a:r>
            <a:r>
              <a:rPr lang="en-GB" sz="1800" dirty="0" err="1"/>
              <a:t>DBNet</a:t>
            </a:r>
            <a:r>
              <a:rPr lang="en-GB" sz="1800" dirty="0"/>
              <a:t> part of overall latency and address specific timeliness problems</a:t>
            </a:r>
          </a:p>
          <a:p>
            <a:pPr lvl="0"/>
            <a:r>
              <a:rPr lang="en-GB" sz="1800" dirty="0"/>
              <a:t>Extend the geographical coverage of </a:t>
            </a:r>
            <a:r>
              <a:rPr lang="en-GB" sz="1800" dirty="0" err="1"/>
              <a:t>DBNet</a:t>
            </a:r>
            <a:r>
              <a:rPr lang="en-GB" sz="1800" dirty="0"/>
              <a:t>, capitalizing on existing capabilities (e.g. Tierra del Fuego, Isla de </a:t>
            </a:r>
            <a:r>
              <a:rPr lang="en-GB" sz="1800" dirty="0" err="1"/>
              <a:t>Pasqua</a:t>
            </a:r>
            <a:r>
              <a:rPr lang="en-GB" sz="1800" dirty="0"/>
              <a:t>, NW South America, Santa Maria Madre del Dios, Guam)</a:t>
            </a:r>
          </a:p>
          <a:p>
            <a:pPr lvl="0"/>
            <a:r>
              <a:rPr lang="en-GB" sz="1800" dirty="0"/>
              <a:t>Improve the user-friendliness of release process for processing software</a:t>
            </a:r>
          </a:p>
          <a:p>
            <a:pPr lvl="0"/>
            <a:r>
              <a:rPr lang="en-GB" sz="1800" dirty="0"/>
              <a:t>Advance the implementation of Hi-res IR services (IASI, </a:t>
            </a:r>
            <a:r>
              <a:rPr lang="en-GB" sz="1800" dirty="0" err="1"/>
              <a:t>CrIS</a:t>
            </a:r>
            <a:r>
              <a:rPr lang="en-GB" sz="1800" dirty="0"/>
              <a:t>)</a:t>
            </a:r>
          </a:p>
          <a:p>
            <a:pPr lvl="0"/>
            <a:r>
              <a:rPr lang="en-GB" sz="1800" dirty="0"/>
              <a:t>Contribute to the implementation of the new WIS metadata standard for </a:t>
            </a:r>
            <a:r>
              <a:rPr lang="en-GB" sz="1800" dirty="0" err="1"/>
              <a:t>DBNet</a:t>
            </a:r>
            <a:r>
              <a:rPr lang="en-GB" sz="1800" dirty="0"/>
              <a:t> products</a:t>
            </a:r>
          </a:p>
          <a:p>
            <a:pPr lvl="0"/>
            <a:r>
              <a:rPr lang="en-GB" sz="1800" dirty="0"/>
              <a:t>Strengthen the dialogue with global and regional WMO groups responsible for WIS capacity planning </a:t>
            </a:r>
          </a:p>
          <a:p>
            <a:pPr lvl="0"/>
            <a:r>
              <a:rPr lang="en-GB" sz="1800" dirty="0"/>
              <a:t>Advance the implementation of FY-3 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DBNet</a:t>
            </a:r>
            <a:r>
              <a:rPr lang="en-GB" sz="3200" dirty="0"/>
              <a:t> outlook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72" y="878486"/>
            <a:ext cx="7772400" cy="44672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000" dirty="0"/>
              <a:t>HIRAS</a:t>
            </a:r>
          </a:p>
          <a:p>
            <a:pPr lvl="1"/>
            <a:r>
              <a:rPr lang="en-GB" sz="1600" dirty="0"/>
              <a:t>FY-3 IR interferometer, to be launched on FY-3D in April 2017. </a:t>
            </a:r>
            <a:r>
              <a:rPr lang="en-GB" sz="1600" dirty="0" err="1"/>
              <a:t>Preprocessing</a:t>
            </a:r>
            <a:r>
              <a:rPr lang="en-GB" sz="1600" dirty="0"/>
              <a:t> software not yet available from China</a:t>
            </a:r>
          </a:p>
          <a:p>
            <a:pPr lvl="0"/>
            <a:r>
              <a:rPr lang="en-GB" sz="2000" dirty="0"/>
              <a:t>FY-3E</a:t>
            </a:r>
          </a:p>
          <a:p>
            <a:pPr lvl="1"/>
            <a:r>
              <a:rPr lang="en-GB" sz="1600" dirty="0"/>
              <a:t>Planned for launch 2018-2019</a:t>
            </a:r>
          </a:p>
          <a:p>
            <a:pPr lvl="1"/>
            <a:r>
              <a:rPr lang="en-GB" sz="1600" dirty="0"/>
              <a:t>First full sounding suite in early morning orbit</a:t>
            </a:r>
          </a:p>
          <a:p>
            <a:pPr lvl="1"/>
            <a:r>
              <a:rPr lang="en-GB" sz="1600" dirty="0"/>
              <a:t>Implementation challenges due to use of LH circular polarization of downlink</a:t>
            </a:r>
          </a:p>
          <a:p>
            <a:r>
              <a:rPr lang="en-GB" sz="2000" dirty="0"/>
              <a:t>African coverage</a:t>
            </a:r>
          </a:p>
          <a:p>
            <a:pPr lvl="1"/>
            <a:r>
              <a:rPr lang="en-GB" sz="1600" dirty="0"/>
              <a:t>EC-funded project for local processing in Africa. could be become part of </a:t>
            </a:r>
            <a:r>
              <a:rPr lang="en-GB" sz="1600" dirty="0" err="1"/>
              <a:t>DBNet</a:t>
            </a:r>
            <a:endParaRPr lang="en-GB" sz="1600" dirty="0"/>
          </a:p>
          <a:p>
            <a:pPr lvl="0"/>
            <a:r>
              <a:rPr lang="en-GB" sz="2000" dirty="0"/>
              <a:t>Microwave Imaging</a:t>
            </a:r>
          </a:p>
          <a:p>
            <a:pPr lvl="1"/>
            <a:r>
              <a:rPr lang="en-GB" sz="1600" dirty="0"/>
              <a:t>Relevant for regional NWP assimilation. Direct Broadcast available on FY-3/MWRI, GCOM-W1/AMSR-2, Meteor/MTVZA-GY</a:t>
            </a:r>
          </a:p>
          <a:p>
            <a:r>
              <a:rPr lang="en-GB" sz="2000" dirty="0"/>
              <a:t>Radio occultation</a:t>
            </a:r>
          </a:p>
          <a:p>
            <a:pPr lvl="1"/>
            <a:r>
              <a:rPr lang="en-GB" sz="1600" dirty="0"/>
              <a:t>Space Weather community has expressed interest in very-low-latency data for ionospheric monitoring and Direct Broadcast available for RO instruments on Metop-SG and FY-3</a:t>
            </a:r>
          </a:p>
          <a:p>
            <a:pPr lvl="1"/>
            <a:r>
              <a:rPr lang="en-GB" sz="1600" dirty="0"/>
              <a:t>Could be provided by </a:t>
            </a:r>
            <a:r>
              <a:rPr lang="en-GB" sz="1600" dirty="0" err="1"/>
              <a:t>DBNet</a:t>
            </a:r>
            <a:r>
              <a:rPr lang="en-GB" sz="1600" dirty="0"/>
              <a:t> network, if fast processing is feasible 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94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70" y="808038"/>
            <a:ext cx="8713788" cy="1706562"/>
          </a:xfrm>
        </p:spPr>
        <p:txBody>
          <a:bodyPr>
            <a:normAutofit/>
          </a:bodyPr>
          <a:lstStyle/>
          <a:p>
            <a:r>
              <a:rPr lang="en-GB" sz="3600" b="1" dirty="0"/>
              <a:t>Thank you for your attention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2700" b="1" dirty="0">
                <a:hlinkClick r:id="rId2"/>
              </a:rPr>
              <a:t>http://www.wmo.int/pages/prog/sat/dbnet_en.php</a:t>
            </a:r>
            <a:endParaRPr lang="en-GB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696200" cy="2971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/>
              <a:t>  </a:t>
            </a:r>
            <a:r>
              <a:rPr lang="en-GB" sz="2800" b="1" dirty="0">
                <a:latin typeface="+mj-lt"/>
                <a:ea typeface="+mj-ea"/>
                <a:cs typeface="+mj-cs"/>
              </a:rPr>
              <a:t>Acknowledgements</a:t>
            </a:r>
          </a:p>
          <a:p>
            <a:pPr marL="0" indent="0" algn="ctr">
              <a:buNone/>
            </a:pPr>
            <a:r>
              <a:rPr lang="en-GB" dirty="0"/>
              <a:t>Nigel Atkinson, Anders Soerensen, Simon Elliott,</a:t>
            </a:r>
            <a:br>
              <a:rPr lang="en-GB" dirty="0"/>
            </a:br>
            <a:r>
              <a:rPr lang="en-GB" dirty="0"/>
              <a:t>Mitch Goldberg, Liam Gumley, Denis Margetic,</a:t>
            </a:r>
            <a:br>
              <a:rPr lang="en-GB" dirty="0"/>
            </a:br>
            <a:r>
              <a:rPr lang="en-GB" dirty="0"/>
              <a:t>Pascal Brunel, Hidehiko Murata, Gloria Pujol, </a:t>
            </a:r>
            <a:br>
              <a:rPr lang="en-GB" dirty="0"/>
            </a:br>
            <a:r>
              <a:rPr lang="en-GB" dirty="0"/>
              <a:t>and the whole </a:t>
            </a:r>
            <a:r>
              <a:rPr lang="en-GB" dirty="0" err="1"/>
              <a:t>DBNet</a:t>
            </a:r>
            <a:r>
              <a:rPr lang="en-GB" dirty="0"/>
              <a:t> Coordination group</a:t>
            </a:r>
            <a:br>
              <a:rPr lang="en-GB" dirty="0"/>
            </a:br>
            <a:endParaRPr lang="en-GB" dirty="0"/>
          </a:p>
          <a:p>
            <a:pPr algn="ctr"/>
            <a:r>
              <a:rPr lang="en-GB" dirty="0"/>
              <a:t>All </a:t>
            </a:r>
            <a:r>
              <a:rPr lang="en-GB" dirty="0" err="1"/>
              <a:t>DBNet</a:t>
            </a:r>
            <a:r>
              <a:rPr lang="en-GB" dirty="0"/>
              <a:t> station </a:t>
            </a:r>
            <a:r>
              <a:rPr lang="en-GB" dirty="0" err="1"/>
              <a:t>operators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9600" y="6324600"/>
            <a:ext cx="1948408" cy="365125"/>
          </a:xfrm>
        </p:spPr>
        <p:txBody>
          <a:bodyPr/>
          <a:lstStyle/>
          <a:p>
            <a:pPr>
              <a:defRPr/>
            </a:pPr>
            <a:fld id="{87D678FA-6DB8-41A0-8DE7-A74ABDAC97C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816424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>
                <a:solidFill>
                  <a:srgbClr val="000090"/>
                </a:solidFill>
              </a:rPr>
              <a:t>Merci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0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noProof="0" dirty="0" err="1">
                <a:latin typeface="Arial Narrow" panose="020B0606020202030204" pitchFamily="34" charset="0"/>
              </a:rPr>
              <a:t>DBNet</a:t>
            </a:r>
            <a:r>
              <a:rPr lang="en-GB" noProof="0" dirty="0"/>
              <a:t> Components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66800" y="2438400"/>
          <a:ext cx="4953000" cy="3581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Regional Network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Regional or Sub-regional Node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DBNet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- EUMETSAT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EUMETSAT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4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DBNet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- Asia-Pacific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JMA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BoM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5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DBNet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-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South America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INPE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SMN Argentina / CONAE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DBNet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- NOAA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NOAA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71" marR="432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990601"/>
            <a:ext cx="8534400" cy="1752600"/>
          </a:xfrm>
        </p:spPr>
        <p:txBody>
          <a:bodyPr/>
          <a:lstStyle/>
          <a:p>
            <a:r>
              <a:rPr lang="en-GB" sz="2000" dirty="0" err="1">
                <a:latin typeface="Arial Narrow" panose="020B0606020202030204" pitchFamily="34" charset="0"/>
              </a:rPr>
              <a:t>DBNet</a:t>
            </a:r>
            <a:r>
              <a:rPr lang="en-GB" sz="2000" dirty="0">
                <a:latin typeface="Arial Narrow" panose="020B0606020202030204" pitchFamily="34" charset="0"/>
              </a:rPr>
              <a:t> is composed of regional networks coordinated by regional or sub-regional nodes and a global </a:t>
            </a:r>
            <a:r>
              <a:rPr lang="en-GB" sz="2000" dirty="0" err="1">
                <a:latin typeface="Arial Narrow" panose="020B0606020202030204" pitchFamily="34" charset="0"/>
              </a:rPr>
              <a:t>DBNet</a:t>
            </a:r>
            <a:r>
              <a:rPr lang="en-GB" sz="2000" dirty="0">
                <a:latin typeface="Arial Narrow" panose="020B0606020202030204" pitchFamily="34" charset="0"/>
              </a:rPr>
              <a:t> Coordination Group</a:t>
            </a:r>
          </a:p>
          <a:p>
            <a:r>
              <a:rPr lang="en-GB" sz="2000" dirty="0">
                <a:latin typeface="Arial Narrow" panose="020B0606020202030204" pitchFamily="34" charset="0"/>
              </a:rPr>
              <a:t>Global monitoring of product consistency is performed by the NWPSAF (</a:t>
            </a:r>
            <a:r>
              <a:rPr lang="en-GB" sz="2000" dirty="0">
                <a:latin typeface="Arial Narrow" panose="020B0606020202030204" pitchFamily="34" charset="0"/>
                <a:hlinkClick r:id="rId3"/>
              </a:rPr>
              <a:t>http://nwpsaf.eu/site/monitoring/dbnet/</a:t>
            </a:r>
            <a:r>
              <a:rPr lang="en-GB" sz="20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09800"/>
            <a:ext cx="1978025" cy="306727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629400" y="5334000"/>
            <a:ext cx="2206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Guide endorsed by WMO Commission for Basic Systems in Nov 2016 </a:t>
            </a:r>
          </a:p>
        </p:txBody>
      </p:sp>
    </p:spTree>
    <p:extLst>
      <p:ext uri="{BB962C8B-B14F-4D97-AF65-F5344CB8AC3E}">
        <p14:creationId xmlns:p14="http://schemas.microsoft.com/office/powerpoint/2010/main" val="8470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9387" cy="838200"/>
          </a:xfr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Common processing software suite and orbital elements </a:t>
            </a:r>
            <a:b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for product consistency</a:t>
            </a:r>
          </a:p>
        </p:txBody>
      </p:sp>
      <p:pic>
        <p:nvPicPr>
          <p:cNvPr id="7" name="Picture 6" descr="C:\Users\Mikael\AppData\Local\Microsoft\Windows\INetCache\Content.Word\ProcessingPackages-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57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27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GB" altLang="en-US" noProof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Current and potential </a:t>
            </a:r>
            <a:r>
              <a:rPr lang="en-GB" altLang="en-US" noProof="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DBNet</a:t>
            </a:r>
            <a:r>
              <a:rPr lang="en-GB" altLang="en-US" noProof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services </a:t>
            </a:r>
            <a:endParaRPr lang="en-GB" noProof="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743200"/>
          <a:ext cx="7924800" cy="3581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CH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Categories</a:t>
                      </a:r>
                      <a:r>
                        <a:rPr lang="fr-CH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services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Services/Instruments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IR/MW sounding           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ATOVS</a:t>
                      </a:r>
                      <a:r>
                        <a:rPr lang="en-US" sz="2000" b="1" dirty="0">
                          <a:effectLst/>
                        </a:rPr>
                        <a:t>  </a:t>
                      </a:r>
                      <a:r>
                        <a:rPr lang="en-US" sz="2000" dirty="0">
                          <a:effectLst/>
                        </a:rPr>
                        <a:t>(AMSU-A, MHS, HIRS)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ATMS, VASS (MWTS, MWHS, IRAS)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Hyperspectral IR sounding         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</a:rPr>
                        <a:t>CrIS</a:t>
                      </a:r>
                      <a:r>
                        <a:rPr lang="en-US" sz="2000" dirty="0">
                          <a:effectLst/>
                        </a:rPr>
                        <a:t>, IASI, HIRAS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noProof="0" dirty="0">
                          <a:solidFill>
                            <a:schemeClr val="tx1"/>
                          </a:solidFill>
                          <a:effectLst/>
                        </a:rPr>
                        <a:t>IR/VIS imaging   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             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VIIRS, AVHRR, MERSI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Scatterometry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ASCAT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MW imagery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MWRI, AMSR-2,</a:t>
                      </a:r>
                      <a:r>
                        <a:rPr lang="en-US" sz="2000" baseline="0" dirty="0">
                          <a:effectLst/>
                        </a:rPr>
                        <a:t> MTVZA-GY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7ABD-DC96-40D5-B3D9-B317533F7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476325"/>
            <a:ext cx="83439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Each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DBNet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regional network contributes to one or more “Services”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DBNet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Service consists of Direct Broadcast acquisition, processing and relay of a category of satellite data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2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6200"/>
            <a:ext cx="8335962" cy="661987"/>
          </a:xfrm>
        </p:spPr>
        <p:txBody>
          <a:bodyPr>
            <a:normAutofit fontScale="90000"/>
          </a:bodyPr>
          <a:lstStyle/>
          <a:p>
            <a:r>
              <a:rPr lang="en-GB" sz="2700" dirty="0" err="1"/>
              <a:t>DBNet</a:t>
            </a:r>
            <a:r>
              <a:rPr lang="en-GB" sz="2700" dirty="0"/>
              <a:t> High-Level Service Specifications</a:t>
            </a:r>
            <a:br>
              <a:rPr lang="en-GB" sz="2700" dirty="0"/>
            </a:br>
            <a:r>
              <a:rPr lang="en-GB" sz="2200" dirty="0"/>
              <a:t>- To be reviewed when new WMO guidance for NWP is available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473127"/>
              </p:ext>
            </p:extLst>
          </p:nvPr>
        </p:nvGraphicFramePr>
        <p:xfrm>
          <a:off x="152399" y="762000"/>
          <a:ext cx="8805169" cy="581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7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5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Category of Service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Driving Application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Products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Data latency</a:t>
                      </a:r>
                      <a:br>
                        <a:rPr lang="en-GB" sz="1800">
                          <a:effectLst/>
                        </a:rPr>
                      </a:br>
                      <a:r>
                        <a:rPr lang="en-GB" sz="1800">
                          <a:effectLst/>
                        </a:rPr>
                        <a:t>goal/threshold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Availability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Coverage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IR/MW sounding          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Global and High-Res NWP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Level 1 brightness temperatures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20 min/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30 min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95%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90%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IR/VIS imaging               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>
                          <a:effectLst/>
                        </a:rPr>
                        <a:t>Nowcasting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Level 1 radiance /reflectivity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10 min/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20 min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95%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30%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Hyperspectral IR sounding        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Global and High-Res NWP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Level 1 radiances and PC scores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20 min/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30 min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95%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60%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err="1">
                          <a:effectLst/>
                        </a:rPr>
                        <a:t>Scatterometry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NWP, </a:t>
                      </a:r>
                      <a:r>
                        <a:rPr lang="en-GB" sz="1800" dirty="0" err="1">
                          <a:effectLst/>
                        </a:rPr>
                        <a:t>Nowcasting</a:t>
                      </a:r>
                      <a:r>
                        <a:rPr lang="en-GB" sz="1800" dirty="0">
                          <a:effectLst/>
                        </a:rPr>
                        <a:t> and Ocean applications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backscatter cross-sections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20 min/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30 min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95%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50% 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(of oceanic areas)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MW imagery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NWP, </a:t>
                      </a:r>
                      <a:r>
                        <a:rPr lang="en-GB" sz="1800" dirty="0" err="1">
                          <a:effectLst/>
                        </a:rPr>
                        <a:t>Nowcasting</a:t>
                      </a:r>
                      <a:r>
                        <a:rPr lang="en-GB" sz="1800" dirty="0">
                          <a:effectLst/>
                        </a:rPr>
                        <a:t>,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Level 1 brightness temperatures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20 min/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30 min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95%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30%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DBNet</a:t>
            </a:r>
            <a:r>
              <a:rPr lang="en-US" dirty="0"/>
              <a:t> Services Implementation Status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287937"/>
              </p:ext>
            </p:extLst>
          </p:nvPr>
        </p:nvGraphicFramePr>
        <p:xfrm>
          <a:off x="381000" y="1290961"/>
          <a:ext cx="85344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Categories</a:t>
                      </a:r>
                      <a:r>
                        <a:rPr lang="fr-FR" sz="1800" dirty="0">
                          <a:effectLst/>
                        </a:rPr>
                        <a:t> of Services                           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Services (Instruments)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Operational (Sep 2016)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IR/MW sounding           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ATOVS </a:t>
                      </a:r>
                      <a:r>
                        <a:rPr lang="en-US" sz="1800" dirty="0">
                          <a:effectLst/>
                        </a:rPr>
                        <a:t>(AMSU-A, MHS, HIRS), ATMS, VASS (MWTS/2, MWHS/2, IRAS)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aseline="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ATOVS (global), ATMS (EUM + NOAA), VASS (EUM)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IR/VIS imaging                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VIIRS, AVHRR, MERSI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aseline="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VIIRS and AVHRR (EUM)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Hyperspectral IR sounding         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CrIS</a:t>
                      </a:r>
                      <a:r>
                        <a:rPr lang="en-US" sz="1800" dirty="0">
                          <a:effectLst/>
                        </a:rPr>
                        <a:t>, IASI, HIRAS, AIRS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aseline="0" dirty="0" err="1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CrIS</a:t>
                      </a:r>
                      <a:r>
                        <a:rPr lang="en-GB" sz="1800" baseline="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 (EUM + NOAA) and IASI (EUM + NOAA)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Scatterometry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ASCAT, Wind RAD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800" baseline="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ASCAT (EUM)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MW imagery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MWRI,</a:t>
                      </a:r>
                      <a:r>
                        <a:rPr lang="en-US" sz="1800" baseline="0" dirty="0">
                          <a:effectLst/>
                        </a:rPr>
                        <a:t> MTVZA-GY, AMSR-2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1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5104" y="137478"/>
            <a:ext cx="5202936" cy="420306"/>
          </a:xfrm>
        </p:spPr>
        <p:txBody>
          <a:bodyPr>
            <a:noAutofit/>
          </a:bodyPr>
          <a:lstStyle/>
          <a:p>
            <a:r>
              <a:rPr lang="en-GB" sz="1800" dirty="0" err="1"/>
              <a:t>DBNet</a:t>
            </a:r>
            <a:r>
              <a:rPr lang="en-GB" sz="1800" dirty="0"/>
              <a:t> Coverage August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" y="1014984"/>
            <a:ext cx="3291840" cy="164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428" y="996696"/>
            <a:ext cx="3209544" cy="1604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9292" y="1014984"/>
            <a:ext cx="1033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ATOVS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284" y="1014983"/>
            <a:ext cx="1033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ATMS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" y="3118104"/>
            <a:ext cx="3621024" cy="1810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3301" y="2929866"/>
            <a:ext cx="1033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CrIS</a:t>
            </a:r>
            <a:endParaRPr lang="en-GB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167" y="3132490"/>
            <a:ext cx="3730752" cy="1865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33944" y="2979604"/>
            <a:ext cx="1033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IASI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421" y="5067116"/>
            <a:ext cx="3412284" cy="17061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98273" y="5121980"/>
            <a:ext cx="1033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VASS (FY-3)</a:t>
            </a:r>
          </a:p>
        </p:txBody>
      </p:sp>
      <p:sp>
        <p:nvSpPr>
          <p:cNvPr id="2" name="Oval 1"/>
          <p:cNvSpPr/>
          <p:nvPr/>
        </p:nvSpPr>
        <p:spPr>
          <a:xfrm rot="21375938">
            <a:off x="7667892" y="3501481"/>
            <a:ext cx="255051" cy="239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endCxn id="2" idx="4"/>
          </p:cNvCxnSpPr>
          <p:nvPr/>
        </p:nvCxnSpPr>
        <p:spPr>
          <a:xfrm flipH="1" flipV="1">
            <a:off x="7803227" y="3741028"/>
            <a:ext cx="246742" cy="1319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06689" y="5033194"/>
            <a:ext cx="880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IASI from KMA since 10 Feb 2017</a:t>
            </a:r>
          </a:p>
        </p:txBody>
      </p:sp>
    </p:spTree>
    <p:extLst>
      <p:ext uri="{BB962C8B-B14F-4D97-AF65-F5344CB8AC3E}">
        <p14:creationId xmlns:p14="http://schemas.microsoft.com/office/powerpoint/2010/main" val="40982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38" y="32384"/>
            <a:ext cx="8513261" cy="661987"/>
          </a:xfrm>
        </p:spPr>
        <p:txBody>
          <a:bodyPr>
            <a:normAutofit/>
          </a:bodyPr>
          <a:lstStyle/>
          <a:p>
            <a:r>
              <a:rPr lang="en-GB" sz="2800" dirty="0"/>
              <a:t>Satellite acquisition priorities (reviewed annually)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0511" y="762000"/>
          <a:ext cx="8891088" cy="612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9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9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Satellite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Orbit and satellite status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(D=descending, A=ascending)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Instrument health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Global data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availability</a:t>
                      </a:r>
                      <a:endParaRPr lang="en-GB" sz="1600" dirty="0">
                        <a:effectLst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Direct broadcast transmission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DBNet</a:t>
                      </a:r>
                      <a:r>
                        <a:rPr lang="en-GB" sz="1600" dirty="0">
                          <a:effectLst/>
                        </a:rPr>
                        <a:t> priority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(H/M/L)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Suomi</a:t>
                      </a:r>
                      <a:r>
                        <a:rPr lang="en-GB" sz="1800" dirty="0">
                          <a:effectLst/>
                        </a:rPr>
                        <a:t> NPP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NOAA Prime Polar PM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1330A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Good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dump per orbit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Good (X-band).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Metop</a:t>
                      </a:r>
                      <a:r>
                        <a:rPr lang="en-GB" sz="1800" dirty="0">
                          <a:effectLst/>
                        </a:rPr>
                        <a:t>-B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Primary AM service. 0930D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Good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Very good: Arctic and Antarctic dumps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Good (L-band)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NOAA-19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Prime NOAA PM.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Close to S-NPP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1400A/0200D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Good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dump per orbit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Good (L-band)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NOAA-18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Has drifted to an early morning orbit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1700A/0500D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Good. HIRS degraded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Some blind orbits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Good (L-band)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Metop</a:t>
                      </a:r>
                      <a:r>
                        <a:rPr lang="en-GB" sz="1800" dirty="0">
                          <a:effectLst/>
                        </a:rPr>
                        <a:t>-A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Same orbital plane as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 err="1">
                          <a:effectLst/>
                        </a:rPr>
                        <a:t>Metop</a:t>
                      </a:r>
                      <a:r>
                        <a:rPr lang="en-GB" sz="1400" dirty="0">
                          <a:effectLst/>
                        </a:rPr>
                        <a:t>-B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0930D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Good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dump per orbit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Limited geographically due to radiation issues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</a:rPr>
                        <a:t>M</a:t>
                      </a:r>
                      <a:endParaRPr lang="en-GB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NOAA-15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Close to NOAA-18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0530D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Poor. AMSU-B and HIRS not working. AMSU-A is still useful.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Some blind orbits. Low priority in NESDIS L1 processing.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Poor signal strength (L-band), can only be received by large dishes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FY-3C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1030D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MWTS-2 not working, MWHS-2 OK.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Significant delays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Good (L-band for sounders, X-band for MERSI)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51936" marR="5193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54203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22</TotalTime>
  <Words>1310</Words>
  <Application>Microsoft Office PowerPoint</Application>
  <PresentationFormat>On-screen Show (4:3)</PresentationFormat>
  <Paragraphs>288</Paragraphs>
  <Slides>29</Slides>
  <Notes>6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PMingLiU</vt:lpstr>
      <vt:lpstr>Times New Roman</vt:lpstr>
      <vt:lpstr>WMO_WHITE_Powerpoint_en_fr</vt:lpstr>
      <vt:lpstr>DBNet – Status and Plans</vt:lpstr>
      <vt:lpstr>DBNet concept and objectives </vt:lpstr>
      <vt:lpstr>DBNet Components</vt:lpstr>
      <vt:lpstr>Common processing software suite and orbital elements  for product consistency</vt:lpstr>
      <vt:lpstr>Current and potential DBNet services </vt:lpstr>
      <vt:lpstr>DBNet High-Level Service Specifications - To be reviewed when new WMO guidance for NWP is available</vt:lpstr>
      <vt:lpstr>DBNet Services Implementation Status</vt:lpstr>
      <vt:lpstr>DBNet Coverage August 2016</vt:lpstr>
      <vt:lpstr>Satellite acquisition priorities (reviewed annually)</vt:lpstr>
      <vt:lpstr>Météo-France Lannion’s role concerning DBNet </vt:lpstr>
      <vt:lpstr>Météo-France Lannion’s role concerning DBNet </vt:lpstr>
      <vt:lpstr>Météo-France Lannion’s role concerning DBNet </vt:lpstr>
      <vt:lpstr>DBNet Coverage</vt:lpstr>
      <vt:lpstr>Coverage extension</vt:lpstr>
      <vt:lpstr>DBNet Coverage extension</vt:lpstr>
      <vt:lpstr>DBNet Coverage Extension</vt:lpstr>
      <vt:lpstr>Non-NWP application: Hurricane data from DBNet</vt:lpstr>
      <vt:lpstr>End-to-end timeliness: AMSU-A@NCEP</vt:lpstr>
      <vt:lpstr>End-to-end timeliness: CrIS@NCEP</vt:lpstr>
      <vt:lpstr>Challenge: Transition SRNWP -&gt; Nowcasting NWP</vt:lpstr>
      <vt:lpstr>Implementation challenges for new DBNet Services (IASI, CrIS, HIRAS)</vt:lpstr>
      <vt:lpstr>DBNet data traffic analysis: Current data rates from 39 RARS/ ATOVS stations</vt:lpstr>
      <vt:lpstr>DBNet data traffic projection:  (1) 28 stations   IASI-CrIS</vt:lpstr>
      <vt:lpstr>DBNet data traffic projection:  (2) 47 stations – IASI-CrIS</vt:lpstr>
      <vt:lpstr>DBNet data traffic projection:  (3) 48 stations – IASI-CrIS-HIRAS</vt:lpstr>
      <vt:lpstr>High priority DBNet activities in the coming years</vt:lpstr>
      <vt:lpstr>DBNet outlook</vt:lpstr>
      <vt:lpstr>Thank you for your attention  http://www.wmo.int/pages/prog/sat/dbnet_en.php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 Bojinski</dc:creator>
  <cp:lastModifiedBy>Mikael Rattenborg</cp:lastModifiedBy>
  <cp:revision>15</cp:revision>
  <dcterms:created xsi:type="dcterms:W3CDTF">2016-05-31T13:42:48Z</dcterms:created>
  <dcterms:modified xsi:type="dcterms:W3CDTF">2017-05-16T10:03:46Z</dcterms:modified>
</cp:coreProperties>
</file>